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1" r:id="rId6"/>
    <p:sldId id="260" r:id="rId7"/>
    <p:sldId id="262" r:id="rId8"/>
    <p:sldId id="264" r:id="rId9"/>
    <p:sldId id="266" r:id="rId10"/>
    <p:sldId id="263" r:id="rId11"/>
    <p:sldId id="265" r:id="rId12"/>
    <p:sldId id="267" r:id="rId13"/>
    <p:sldId id="268" r:id="rId14"/>
    <p:sldId id="270" r:id="rId15"/>
    <p:sldId id="271" r:id="rId16"/>
    <p:sldId id="272" r:id="rId17"/>
    <p:sldId id="273" r:id="rId18"/>
    <p:sldId id="274" r:id="rId19"/>
    <p:sldId id="275" r:id="rId20"/>
    <p:sldId id="276" r:id="rId21"/>
    <p:sldId id="269"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85" autoAdjust="0"/>
    <p:restoredTop sz="94712" autoAdjust="0"/>
  </p:normalViewPr>
  <p:slideViewPr>
    <p:cSldViewPr snapToGrid="0">
      <p:cViewPr varScale="1">
        <p:scale>
          <a:sx n="69" d="100"/>
          <a:sy n="69" d="100"/>
        </p:scale>
        <p:origin x="696" y="66"/>
      </p:cViewPr>
      <p:guideLst/>
    </p:cSldViewPr>
  </p:slideViewPr>
  <p:outlineViewPr>
    <p:cViewPr>
      <p:scale>
        <a:sx n="33" d="100"/>
        <a:sy n="33" d="100"/>
      </p:scale>
      <p:origin x="0" y="-4848"/>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tx2">
                  <a:lumMod val="5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2/24/2020</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smtClean="0"/>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2/24/2020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smtClean="0"/>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2/24/2020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2/24/2020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smtClean="0"/>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2/24/2020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2/24/2020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smtClean="0"/>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smtClean="0"/>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smtClean="0"/>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2/24/2020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2/24/2020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2/24/2020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2/24/2020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smtClean="0"/>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2/24/2020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2/24/2020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2/24/2020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2/24/2020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2/24/2020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2/24/2020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2/24/2020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a:gradFill flip="none" rotWithShape="1">
            <a:gsLst>
              <a:gs pos="0">
                <a:schemeClr val="tx2"/>
              </a:gs>
              <a:gs pos="100000">
                <a:schemeClr val="tx2">
                  <a:lumMod val="50000"/>
                </a:schemeClr>
              </a:gs>
            </a:gsLst>
            <a:lin ang="5400000" scaled="0"/>
            <a:tileRect/>
          </a:gradFill>
        </p:grpSpPr>
        <p:grpSp>
          <p:nvGrpSpPr>
            <p:cNvPr id="9" name="Group 8"/>
            <p:cNvGrpSpPr/>
            <p:nvPr/>
          </p:nvGrpSpPr>
          <p:grpSpPr>
            <a:xfrm>
              <a:off x="-14288" y="0"/>
              <a:ext cx="1220788" cy="6858001"/>
              <a:chOff x="-14288" y="0"/>
              <a:chExt cx="1220788" cy="6858001"/>
            </a:xfrm>
            <a:grp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p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2/24/2020</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hyperlink" Target="https://www.pyimagesearch.com/wp-content/uploads/2018/11/yolo_design.jpg"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7.JP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81060" y="1199854"/>
            <a:ext cx="9412636" cy="1233379"/>
          </a:xfrm>
        </p:spPr>
        <p:txBody>
          <a:bodyPr>
            <a:normAutofit/>
          </a:bodyPr>
          <a:lstStyle/>
          <a:p>
            <a:r>
              <a:rPr lang="en-US" sz="2800" dirty="0" smtClean="0">
                <a:solidFill>
                  <a:srgbClr val="FFFF00"/>
                </a:solidFill>
                <a:latin typeface="Segoe UI Black" panose="020B0A02040204020203" pitchFamily="34" charset="0"/>
                <a:ea typeface="Segoe UI Black" panose="020B0A02040204020203" pitchFamily="34" charset="0"/>
              </a:rPr>
              <a:t>ROAD TRANSPORTATION MANAGEMENT SYSTEM</a:t>
            </a:r>
            <a:endParaRPr lang="en-US" sz="2800" dirty="0">
              <a:solidFill>
                <a:srgbClr val="FFFF00"/>
              </a:solidFill>
              <a:latin typeface="Segoe UI Black" panose="020B0A02040204020203" pitchFamily="34" charset="0"/>
              <a:ea typeface="Segoe UI Black" panose="020B0A02040204020203" pitchFamily="34" charset="0"/>
            </a:endParaRPr>
          </a:p>
        </p:txBody>
      </p:sp>
      <p:sp>
        <p:nvSpPr>
          <p:cNvPr id="3" name="Subtitle 2"/>
          <p:cNvSpPr>
            <a:spLocks noGrp="1"/>
          </p:cNvSpPr>
          <p:nvPr>
            <p:ph type="subTitle" idx="1"/>
          </p:nvPr>
        </p:nvSpPr>
        <p:spPr>
          <a:xfrm>
            <a:off x="1691592" y="2433233"/>
            <a:ext cx="8740882" cy="1695422"/>
          </a:xfrm>
        </p:spPr>
        <p:txBody>
          <a:bodyPr/>
          <a:lstStyle/>
          <a:p>
            <a:r>
              <a:rPr lang="en-US" sz="2400" b="1" dirty="0">
                <a:solidFill>
                  <a:schemeClr val="accent5"/>
                </a:solidFill>
                <a:latin typeface="Bahnschrift SemiBold" panose="020B0502040204020203" pitchFamily="34" charset="0"/>
              </a:rPr>
              <a:t>Project Based On Neural Network Through Road Transportation and also Accident Data Collective Information</a:t>
            </a:r>
            <a:endParaRPr lang="en-US" sz="2400" dirty="0">
              <a:solidFill>
                <a:schemeClr val="accent5"/>
              </a:solidFill>
              <a:latin typeface="Bahnschrift SemiBold" panose="020B0502040204020203" pitchFamily="34" charset="0"/>
            </a:endParaRPr>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31672" y="3505200"/>
            <a:ext cx="7462255" cy="3038305"/>
          </a:xfrm>
          <a:prstGeom prst="rect">
            <a:avLst/>
          </a:prstGeom>
        </p:spPr>
      </p:pic>
    </p:spTree>
    <p:extLst>
      <p:ext uri="{BB962C8B-B14F-4D97-AF65-F5344CB8AC3E}">
        <p14:creationId xmlns:p14="http://schemas.microsoft.com/office/powerpoint/2010/main" val="149199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431797" y="1491316"/>
            <a:ext cx="5452526" cy="4099229"/>
          </a:xfrm>
        </p:spPr>
      </p:pic>
      <p:sp>
        <p:nvSpPr>
          <p:cNvPr id="5" name="Text Placeholder 4"/>
          <p:cNvSpPr>
            <a:spLocks noGrp="1"/>
          </p:cNvSpPr>
          <p:nvPr>
            <p:ph type="body" sz="half" idx="2"/>
          </p:nvPr>
        </p:nvSpPr>
        <p:spPr>
          <a:xfrm>
            <a:off x="449451" y="1131376"/>
            <a:ext cx="5765369" cy="5377912"/>
          </a:xfrm>
        </p:spPr>
        <p:txBody>
          <a:bodyPr>
            <a:normAutofit/>
          </a:bodyPr>
          <a:lstStyle/>
          <a:p>
            <a:pPr marL="285750" indent="-285750">
              <a:buFont typeface="Wingdings" panose="05000000000000000000" pitchFamily="2" charset="2"/>
              <a:buChar char="v"/>
            </a:pPr>
            <a:r>
              <a:rPr lang="en-US" sz="2000" dirty="0"/>
              <a:t>Two poles are placed at the ends of the curve in hill </a:t>
            </a:r>
            <a:r>
              <a:rPr lang="en-US" sz="2000" dirty="0" smtClean="0"/>
              <a:t>bends.</a:t>
            </a:r>
          </a:p>
          <a:p>
            <a:pPr marL="285750" indent="-285750">
              <a:buFont typeface="Wingdings" panose="05000000000000000000" pitchFamily="2" charset="2"/>
              <a:buChar char="v"/>
            </a:pPr>
            <a:r>
              <a:rPr lang="en-US" sz="2000" dirty="0" smtClean="0"/>
              <a:t>Ultrasonic </a:t>
            </a:r>
            <a:r>
              <a:rPr lang="en-US" sz="2000" dirty="0"/>
              <a:t>sensors are fixed on each </a:t>
            </a:r>
            <a:r>
              <a:rPr lang="en-US" sz="2000" dirty="0" smtClean="0"/>
              <a:t>pole</a:t>
            </a:r>
            <a:r>
              <a:rPr lang="en-US" sz="2000" dirty="0"/>
              <a:t> </a:t>
            </a:r>
            <a:r>
              <a:rPr lang="en-US" sz="2000" dirty="0" smtClean="0"/>
              <a:t>which </a:t>
            </a:r>
            <a:r>
              <a:rPr lang="en-US" sz="2000" dirty="0"/>
              <a:t>senses the incoming vehicles towards the pole and sends information to Arduino UNO controller </a:t>
            </a:r>
            <a:r>
              <a:rPr lang="en-US" sz="2000" dirty="0" smtClean="0"/>
              <a:t>board.</a:t>
            </a:r>
          </a:p>
          <a:p>
            <a:pPr marL="285750" indent="-285750">
              <a:buFont typeface="Wingdings" panose="05000000000000000000" pitchFamily="2" charset="2"/>
              <a:buChar char="v"/>
            </a:pPr>
            <a:r>
              <a:rPr lang="en-US" sz="2000" dirty="0" smtClean="0"/>
              <a:t>Warning </a:t>
            </a:r>
            <a:r>
              <a:rPr lang="en-US" sz="2000" dirty="0"/>
              <a:t>signal lights are fixed to each pole connected with Arduino UNO controller board. </a:t>
            </a:r>
            <a:endParaRPr lang="en-US" sz="2000" dirty="0" smtClean="0"/>
          </a:p>
          <a:p>
            <a:pPr marL="285750" indent="-285750">
              <a:buFont typeface="Wingdings" panose="05000000000000000000" pitchFamily="2" charset="2"/>
              <a:buChar char="v"/>
            </a:pPr>
            <a:r>
              <a:rPr lang="en-US" sz="2000" dirty="0" smtClean="0"/>
              <a:t>Arduino </a:t>
            </a:r>
            <a:r>
              <a:rPr lang="en-US" sz="2000" dirty="0"/>
              <a:t>UNO makes the warning signal glows brighter according to the program, when the vehicles approach near to the bend in hill road</a:t>
            </a:r>
            <a:r>
              <a:rPr lang="en-US" dirty="0"/>
              <a:t>.</a:t>
            </a:r>
          </a:p>
        </p:txBody>
      </p:sp>
    </p:spTree>
    <p:extLst>
      <p:ext uri="{BB962C8B-B14F-4D97-AF65-F5344CB8AC3E}">
        <p14:creationId xmlns:p14="http://schemas.microsoft.com/office/powerpoint/2010/main" val="21913767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10417" y="2292335"/>
            <a:ext cx="9905998" cy="1478570"/>
          </a:xfrm>
        </p:spPr>
        <p:txBody>
          <a:bodyPr>
            <a:normAutofit fontScale="90000"/>
          </a:bodyPr>
          <a:lstStyle/>
          <a:p>
            <a:r>
              <a:rPr lang="en-US" dirty="0"/>
              <a:t> </a:t>
            </a:r>
            <a:br>
              <a:rPr lang="en-US" dirty="0"/>
            </a:br>
            <a:r>
              <a:rPr lang="en-US" b="1" dirty="0">
                <a:solidFill>
                  <a:srgbClr val="FFFF00"/>
                </a:solidFill>
              </a:rPr>
              <a:t>Real Time Multiple Object </a:t>
            </a:r>
            <a:r>
              <a:rPr lang="en-US" b="1" dirty="0" smtClean="0">
                <a:solidFill>
                  <a:srgbClr val="FFFF00"/>
                </a:solidFill>
              </a:rPr>
              <a:t>Detection:</a:t>
            </a:r>
            <a:br>
              <a:rPr lang="en-US" b="1" dirty="0" smtClean="0">
                <a:solidFill>
                  <a:srgbClr val="FFFF00"/>
                </a:solidFill>
              </a:rPr>
            </a:br>
            <a:r>
              <a:rPr lang="en-US" b="1" dirty="0" smtClean="0">
                <a:solidFill>
                  <a:srgbClr val="FFFF00"/>
                </a:solidFill>
              </a:rPr>
              <a:t> YOLO WITH </a:t>
            </a:r>
            <a:r>
              <a:rPr lang="en-US" b="1" dirty="0" err="1" smtClean="0">
                <a:solidFill>
                  <a:srgbClr val="FFFF00"/>
                </a:solidFill>
              </a:rPr>
              <a:t>Opencv</a:t>
            </a:r>
            <a:r>
              <a:rPr lang="en-US" b="1" dirty="0" smtClean="0">
                <a:solidFill>
                  <a:srgbClr val="FFFF00"/>
                </a:solidFill>
              </a:rPr>
              <a:t> :</a:t>
            </a:r>
            <a:endParaRPr lang="en-US" b="1" dirty="0">
              <a:solidFill>
                <a:srgbClr val="FFFF00"/>
              </a:solidFill>
            </a:endParaRPr>
          </a:p>
        </p:txBody>
      </p:sp>
    </p:spTree>
    <p:extLst>
      <p:ext uri="{BB962C8B-B14F-4D97-AF65-F5344CB8AC3E}">
        <p14:creationId xmlns:p14="http://schemas.microsoft.com/office/powerpoint/2010/main" val="30583077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7755" y="650930"/>
            <a:ext cx="10785973" cy="1270860"/>
          </a:xfrm>
        </p:spPr>
        <p:txBody>
          <a:bodyPr>
            <a:normAutofit fontScale="90000"/>
          </a:bodyPr>
          <a:lstStyle/>
          <a:p>
            <a:r>
              <a:rPr lang="en-US" b="1" dirty="0">
                <a:solidFill>
                  <a:srgbClr val="FFFF00"/>
                </a:solidFill>
              </a:rPr>
              <a:t>What is the </a:t>
            </a:r>
            <a:r>
              <a:rPr lang="en-US" b="1" dirty="0" smtClean="0">
                <a:solidFill>
                  <a:srgbClr val="FFFF00"/>
                </a:solidFill>
              </a:rPr>
              <a:t>YOU ONLY SEE ONCE (YOLO) </a:t>
            </a:r>
            <a:r>
              <a:rPr lang="en-US" b="1" dirty="0">
                <a:solidFill>
                  <a:srgbClr val="FFFF00"/>
                </a:solidFill>
              </a:rPr>
              <a:t>object detector?</a:t>
            </a:r>
            <a:br>
              <a:rPr lang="en-US" b="1" dirty="0">
                <a:solidFill>
                  <a:srgbClr val="FFFF00"/>
                </a:solidFill>
              </a:rPr>
            </a:br>
            <a:r>
              <a:rPr lang="en-US" b="1" dirty="0">
                <a:hlinkClick r:id="rId2"/>
              </a:rPr>
              <a:t/>
            </a:r>
            <a:br>
              <a:rPr lang="en-US" b="1" dirty="0">
                <a:hlinkClick r:id="rId2"/>
              </a:rPr>
            </a:br>
            <a:endParaRPr lang="en-US" dirty="0"/>
          </a:p>
        </p:txBody>
      </p:sp>
      <p:sp>
        <p:nvSpPr>
          <p:cNvPr id="3" name="Content Placeholder 2"/>
          <p:cNvSpPr>
            <a:spLocks noGrp="1"/>
          </p:cNvSpPr>
          <p:nvPr>
            <p:ph idx="1"/>
          </p:nvPr>
        </p:nvSpPr>
        <p:spPr>
          <a:xfrm>
            <a:off x="837755" y="1797803"/>
            <a:ext cx="10513313" cy="4386021"/>
          </a:xfrm>
        </p:spPr>
        <p:txBody>
          <a:bodyPr>
            <a:normAutofit fontScale="92500" lnSpcReduction="20000"/>
          </a:bodyPr>
          <a:lstStyle/>
          <a:p>
            <a:r>
              <a:rPr lang="en-US" dirty="0"/>
              <a:t>When it comes to deep learning-based object detection, there are three primary object </a:t>
            </a:r>
            <a:r>
              <a:rPr lang="en-US" dirty="0" smtClean="0"/>
              <a:t>detectors. YOLO is one of </a:t>
            </a:r>
            <a:r>
              <a:rPr lang="en-US" dirty="0"/>
              <a:t>them. YOLO is a great example of a single stage detector</a:t>
            </a:r>
            <a:r>
              <a:rPr lang="en-US" dirty="0" smtClean="0"/>
              <a:t>.</a:t>
            </a:r>
          </a:p>
          <a:p>
            <a:r>
              <a:rPr lang="en-US" dirty="0"/>
              <a:t>single-stage detectors tend to be less accurate than two-stage detectors but are significantly faster</a:t>
            </a:r>
            <a:r>
              <a:rPr lang="en-US" dirty="0" smtClean="0"/>
              <a:t>.</a:t>
            </a:r>
          </a:p>
          <a:p>
            <a:r>
              <a:rPr lang="en-US" dirty="0" smtClean="0"/>
              <a:t>YOLO </a:t>
            </a:r>
            <a:r>
              <a:rPr lang="en-US" dirty="0"/>
              <a:t>has several advantages over classifier-based </a:t>
            </a:r>
            <a:r>
              <a:rPr lang="en-US" dirty="0" smtClean="0"/>
              <a:t>systems. It makes </a:t>
            </a:r>
            <a:r>
              <a:rPr lang="en-US" dirty="0"/>
              <a:t>predictions with a single network evaluation unlike systems like R-CNN which require thousands for a single image. This makes it extremely fast, more than 1000x faster than R-CNN and 100x faster than Fast R-CNN. </a:t>
            </a:r>
            <a:endParaRPr lang="en-US" dirty="0" smtClean="0"/>
          </a:p>
          <a:p>
            <a:r>
              <a:rPr lang="en-US" dirty="0" smtClean="0"/>
              <a:t>YOLO </a:t>
            </a:r>
            <a:r>
              <a:rPr lang="en-US" dirty="0"/>
              <a:t>system for detecting </a:t>
            </a:r>
            <a:r>
              <a:rPr lang="en-US" dirty="0" smtClean="0"/>
              <a:t>objects LIKE : Person, bird, </a:t>
            </a:r>
            <a:r>
              <a:rPr lang="en-US" dirty="0"/>
              <a:t>cat, cow, dog, horse, </a:t>
            </a:r>
            <a:r>
              <a:rPr lang="en-US" dirty="0" smtClean="0"/>
              <a:t>sheep , aero plane, </a:t>
            </a:r>
            <a:r>
              <a:rPr lang="en-US" dirty="0"/>
              <a:t>bicycle, boat, bus, car, motorbike, </a:t>
            </a:r>
            <a:r>
              <a:rPr lang="en-US" dirty="0" smtClean="0"/>
              <a:t>train, bottle, </a:t>
            </a:r>
            <a:r>
              <a:rPr lang="en-US" dirty="0"/>
              <a:t>chair, dining table, potted plant, sofa, </a:t>
            </a:r>
            <a:r>
              <a:rPr lang="en-US" dirty="0" err="1"/>
              <a:t>tv</a:t>
            </a:r>
            <a:r>
              <a:rPr lang="en-US" dirty="0"/>
              <a:t>/monitor</a:t>
            </a:r>
          </a:p>
          <a:p>
            <a:endParaRPr lang="en-US" dirty="0"/>
          </a:p>
        </p:txBody>
      </p:sp>
    </p:spTree>
    <p:extLst>
      <p:ext uri="{BB962C8B-B14F-4D97-AF65-F5344CB8AC3E}">
        <p14:creationId xmlns:p14="http://schemas.microsoft.com/office/powerpoint/2010/main" val="31492711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FFFF00"/>
                </a:solidFill>
              </a:rPr>
              <a:t>Real-Time </a:t>
            </a:r>
            <a:r>
              <a:rPr lang="en-US" b="1" dirty="0" smtClean="0">
                <a:solidFill>
                  <a:srgbClr val="FFFF00"/>
                </a:solidFill>
              </a:rPr>
              <a:t>Detection PICTURE </a:t>
            </a:r>
            <a:r>
              <a:rPr lang="en-US" b="1" dirty="0" smtClean="0"/>
              <a:t>:</a:t>
            </a:r>
            <a:r>
              <a:rPr lang="en-US" b="1" dirty="0"/>
              <a:t/>
            </a:r>
            <a:br>
              <a:rPr lang="en-US" b="1" dirty="0"/>
            </a:b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04344" y="2249488"/>
            <a:ext cx="3541712" cy="3541712"/>
          </a:xfrm>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t="738" r="-589" b="15215"/>
          <a:stretch/>
        </p:blipFill>
        <p:spPr>
          <a:xfrm>
            <a:off x="5799175" y="2249488"/>
            <a:ext cx="5499089" cy="3633403"/>
          </a:xfrm>
          <a:prstGeom prst="rect">
            <a:avLst/>
          </a:prstGeom>
        </p:spPr>
      </p:pic>
    </p:spTree>
    <p:extLst>
      <p:ext uri="{BB962C8B-B14F-4D97-AF65-F5344CB8AC3E}">
        <p14:creationId xmlns:p14="http://schemas.microsoft.com/office/powerpoint/2010/main" val="32873012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u="sng" dirty="0" smtClean="0">
                <a:solidFill>
                  <a:srgbClr val="FFFF00"/>
                </a:solidFill>
                <a:latin typeface="Arial" panose="020B0604020202020204" pitchFamily="34" charset="0"/>
                <a:cs typeface="Arial" panose="020B0604020202020204" pitchFamily="34" charset="0"/>
              </a:rPr>
              <a:t>Vehicle number plate Detection:-</a:t>
            </a:r>
            <a:endParaRPr lang="en-US" b="1" u="sng" dirty="0">
              <a:solidFill>
                <a:srgbClr val="FFFF00"/>
              </a:solidFill>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1141412" y="1898073"/>
            <a:ext cx="9905999" cy="3893128"/>
          </a:xfrm>
        </p:spPr>
        <p:txBody>
          <a:bodyPr>
            <a:normAutofit fontScale="25000" lnSpcReduction="20000"/>
          </a:bodyPr>
          <a:lstStyle/>
          <a:p>
            <a:r>
              <a:rPr lang="en-US" sz="7200" b="1" u="sng" dirty="0">
                <a:solidFill>
                  <a:srgbClr val="FFFF00"/>
                </a:solidFill>
              </a:rPr>
              <a:t>Abstract</a:t>
            </a:r>
            <a:r>
              <a:rPr lang="en-US" sz="7200" u="sng" dirty="0">
                <a:solidFill>
                  <a:srgbClr val="FFFF00"/>
                </a:solidFill>
              </a:rPr>
              <a:t> </a:t>
            </a:r>
            <a:r>
              <a:rPr lang="en-US" sz="7200" u="sng" dirty="0" smtClean="0">
                <a:solidFill>
                  <a:srgbClr val="FFFF00"/>
                </a:solidFill>
              </a:rPr>
              <a:t>:- </a:t>
            </a:r>
          </a:p>
          <a:p>
            <a:r>
              <a:rPr lang="en-US" sz="5500" dirty="0" smtClean="0">
                <a:latin typeface="Arial" panose="020B0604020202020204" pitchFamily="34" charset="0"/>
                <a:cs typeface="Arial" panose="020B0604020202020204" pitchFamily="34" charset="0"/>
              </a:rPr>
              <a:t>Moving </a:t>
            </a:r>
            <a:r>
              <a:rPr lang="en-US" sz="5500" dirty="0">
                <a:latin typeface="Arial" panose="020B0604020202020204" pitchFamily="34" charset="0"/>
                <a:cs typeface="Arial" panose="020B0604020202020204" pitchFamily="34" charset="0"/>
              </a:rPr>
              <a:t>object detection is an important process in most video-based applications such as video surveillance, traffic monitoring, human</a:t>
            </a:r>
            <a:br>
              <a:rPr lang="en-US" sz="5500" dirty="0">
                <a:latin typeface="Arial" panose="020B0604020202020204" pitchFamily="34" charset="0"/>
                <a:cs typeface="Arial" panose="020B0604020202020204" pitchFamily="34" charset="0"/>
              </a:rPr>
            </a:br>
            <a:r>
              <a:rPr lang="en-US" sz="5500" dirty="0">
                <a:latin typeface="Arial" panose="020B0604020202020204" pitchFamily="34" charset="0"/>
                <a:cs typeface="Arial" panose="020B0604020202020204" pitchFamily="34" charset="0"/>
              </a:rPr>
              <a:t>motion capture, etc. Background subtraction and color image segmentation methods are widely used for detecting moving objects in a</a:t>
            </a:r>
            <a:br>
              <a:rPr lang="en-US" sz="5500" dirty="0">
                <a:latin typeface="Arial" panose="020B0604020202020204" pitchFamily="34" charset="0"/>
                <a:cs typeface="Arial" panose="020B0604020202020204" pitchFamily="34" charset="0"/>
              </a:rPr>
            </a:br>
            <a:r>
              <a:rPr lang="en-US" sz="5500" dirty="0">
                <a:latin typeface="Arial" panose="020B0604020202020204" pitchFamily="34" charset="0"/>
                <a:cs typeface="Arial" panose="020B0604020202020204" pitchFamily="34" charset="0"/>
              </a:rPr>
              <a:t>video stream that help detecting features of the moving object for further video processing. In this paper, moving object detection system</a:t>
            </a:r>
            <a:br>
              <a:rPr lang="en-US" sz="5500" dirty="0">
                <a:latin typeface="Arial" panose="020B0604020202020204" pitchFamily="34" charset="0"/>
                <a:cs typeface="Arial" panose="020B0604020202020204" pitchFamily="34" charset="0"/>
              </a:rPr>
            </a:br>
            <a:r>
              <a:rPr lang="en-US" sz="5500" dirty="0">
                <a:latin typeface="Arial" panose="020B0604020202020204" pitchFamily="34" charset="0"/>
                <a:cs typeface="Arial" panose="020B0604020202020204" pitchFamily="34" charset="0"/>
              </a:rPr>
              <a:t>is proposed based on both background subtraction, color segmentation, license plate recognition methods. This method builds a background model and normally distributed each pixel in the image sequences and calculating the difference between each image in the sequence and this background model for foreground extraction and detecting movement areas from the background model and then the</a:t>
            </a:r>
            <a:br>
              <a:rPr lang="en-US" sz="5500" dirty="0">
                <a:latin typeface="Arial" panose="020B0604020202020204" pitchFamily="34" charset="0"/>
                <a:cs typeface="Arial" panose="020B0604020202020204" pitchFamily="34" charset="0"/>
              </a:rPr>
            </a:br>
            <a:r>
              <a:rPr lang="en-US" sz="5500" dirty="0">
                <a:latin typeface="Arial" panose="020B0604020202020204" pitchFamily="34" charset="0"/>
                <a:cs typeface="Arial" panose="020B0604020202020204" pitchFamily="34" charset="0"/>
              </a:rPr>
              <a:t>background model is updated. Color segmentation is applied to separate features based on colors. The system detects vehicles enter parking gate and allow only a specific vehicle type depending on vehicle color and license plate. License plate recognition depending on vehicle type is implemented after color segmentation. Experimental results of implementing the proposed method using video sequences</a:t>
            </a:r>
            <a:br>
              <a:rPr lang="en-US" sz="5500" dirty="0">
                <a:latin typeface="Arial" panose="020B0604020202020204" pitchFamily="34" charset="0"/>
                <a:cs typeface="Arial" panose="020B0604020202020204" pitchFamily="34" charset="0"/>
              </a:rPr>
            </a:br>
            <a:r>
              <a:rPr lang="en-US" sz="5500" dirty="0">
                <a:latin typeface="Arial" panose="020B0604020202020204" pitchFamily="34" charset="0"/>
                <a:cs typeface="Arial" panose="020B0604020202020204" pitchFamily="34" charset="0"/>
              </a:rPr>
              <a:t>provided by surveillance camera show superior performance and the system detects moving objects successfully</a:t>
            </a:r>
            <a:r>
              <a:rPr lang="en-US" sz="5500" dirty="0">
                <a:latin typeface="Arial" panose="020B0604020202020204" pitchFamily="34" charset="0"/>
                <a:cs typeface="Arial" panose="020B0604020202020204" pitchFamily="34" charset="0"/>
              </a:rPr>
              <a:t> </a:t>
            </a:r>
            <a:br>
              <a:rPr lang="en-US" sz="5500" dirty="0">
                <a:latin typeface="Arial" panose="020B0604020202020204" pitchFamily="34" charset="0"/>
                <a:cs typeface="Arial" panose="020B0604020202020204" pitchFamily="34" charset="0"/>
              </a:rPr>
            </a:br>
            <a:r>
              <a:rPr lang="en-US" dirty="0"/>
              <a:t/>
            </a:r>
            <a:br>
              <a:rPr lang="en-US" dirty="0"/>
            </a:br>
            <a:endParaRPr lang="en-US" dirty="0"/>
          </a:p>
        </p:txBody>
      </p:sp>
    </p:spTree>
    <p:extLst>
      <p:ext uri="{BB962C8B-B14F-4D97-AF65-F5344CB8AC3E}">
        <p14:creationId xmlns:p14="http://schemas.microsoft.com/office/powerpoint/2010/main" val="41080407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u="sng" dirty="0" smtClean="0">
                <a:solidFill>
                  <a:srgbClr val="FFFF00"/>
                </a:solidFill>
                <a:latin typeface="Arial" panose="020B0604020202020204" pitchFamily="34" charset="0"/>
                <a:cs typeface="Arial" panose="020B0604020202020204" pitchFamily="34" charset="0"/>
              </a:rPr>
              <a:t>Introduction:-  </a:t>
            </a:r>
            <a:r>
              <a:rPr lang="en-US" dirty="0"/>
              <a:t/>
            </a:r>
            <a:br>
              <a:rPr lang="en-US" dirty="0"/>
            </a:b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46909" y="1437062"/>
            <a:ext cx="4765964" cy="4548102"/>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13934" y="1437062"/>
            <a:ext cx="4632415" cy="4465107"/>
          </a:xfrm>
          <a:prstGeom prst="rect">
            <a:avLst/>
          </a:prstGeom>
        </p:spPr>
      </p:pic>
    </p:spTree>
    <p:extLst>
      <p:ext uri="{BB962C8B-B14F-4D97-AF65-F5344CB8AC3E}">
        <p14:creationId xmlns:p14="http://schemas.microsoft.com/office/powerpoint/2010/main" val="38145833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u="sng" dirty="0">
                <a:solidFill>
                  <a:srgbClr val="FFFF00"/>
                </a:solidFill>
                <a:latin typeface="Arial" panose="020B0604020202020204" pitchFamily="34" charset="0"/>
                <a:cs typeface="Arial" panose="020B0604020202020204" pitchFamily="34" charset="0"/>
              </a:rPr>
              <a:t>Related Work</a:t>
            </a:r>
            <a:r>
              <a:rPr lang="en-US" b="1" u="sng" dirty="0">
                <a:solidFill>
                  <a:srgbClr val="FFFF00"/>
                </a:solidFill>
                <a:latin typeface="Arial" panose="020B0604020202020204" pitchFamily="34" charset="0"/>
                <a:cs typeface="Arial" panose="020B0604020202020204" pitchFamily="34" charset="0"/>
              </a:rPr>
              <a:t> </a:t>
            </a:r>
            <a:r>
              <a:rPr lang="en-US" b="1" u="sng" dirty="0" smtClean="0">
                <a:solidFill>
                  <a:srgbClr val="FFFF00"/>
                </a:solidFill>
                <a:latin typeface="Arial" panose="020B0604020202020204" pitchFamily="34" charset="0"/>
                <a:cs typeface="Arial" panose="020B0604020202020204" pitchFamily="34" charset="0"/>
              </a:rPr>
              <a:t>:-</a:t>
            </a:r>
            <a:r>
              <a:rPr lang="en-US" dirty="0"/>
              <a:t/>
            </a:r>
            <a:br>
              <a:rPr lang="en-US" dirty="0"/>
            </a:b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6322" y="1468293"/>
            <a:ext cx="4003964" cy="4468007"/>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01414" y="1468293"/>
            <a:ext cx="3585995" cy="4468007"/>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28537" y="1593273"/>
            <a:ext cx="4016583" cy="2423421"/>
          </a:xfrm>
          <a:prstGeom prst="rect">
            <a:avLst/>
          </a:prstGeom>
        </p:spPr>
      </p:pic>
    </p:spTree>
    <p:extLst>
      <p:ext uri="{BB962C8B-B14F-4D97-AF65-F5344CB8AC3E}">
        <p14:creationId xmlns:p14="http://schemas.microsoft.com/office/powerpoint/2010/main" val="1103604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u="sng" dirty="0">
                <a:solidFill>
                  <a:srgbClr val="FFFF00"/>
                </a:solidFill>
                <a:latin typeface="Arial" panose="020B0604020202020204" pitchFamily="34" charset="0"/>
                <a:cs typeface="Arial" panose="020B0604020202020204" pitchFamily="34" charset="0"/>
              </a:rPr>
              <a:t>The Proposed System</a:t>
            </a:r>
            <a:r>
              <a:rPr lang="en-US" b="1" u="sng" dirty="0">
                <a:solidFill>
                  <a:srgbClr val="FFFF00"/>
                </a:solidFill>
                <a:latin typeface="Arial" panose="020B0604020202020204" pitchFamily="34" charset="0"/>
                <a:cs typeface="Arial" panose="020B0604020202020204" pitchFamily="34" charset="0"/>
              </a:rPr>
              <a:t> </a:t>
            </a:r>
            <a:r>
              <a:rPr lang="en-US" b="1" u="sng" dirty="0" smtClean="0">
                <a:solidFill>
                  <a:srgbClr val="FFFF00"/>
                </a:solidFill>
                <a:latin typeface="Arial" panose="020B0604020202020204" pitchFamily="34" charset="0"/>
                <a:cs typeface="Arial" panose="020B0604020202020204" pitchFamily="34" charset="0"/>
              </a:rPr>
              <a:t>:- </a:t>
            </a:r>
            <a:r>
              <a:rPr lang="en-US" dirty="0"/>
              <a:t/>
            </a:r>
            <a:br>
              <a:rPr lang="en-US" dirty="0"/>
            </a:b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41413" y="1540252"/>
            <a:ext cx="5556648" cy="3156439"/>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96546" y="1439748"/>
            <a:ext cx="3879272" cy="4875881"/>
          </a:xfrm>
          <a:prstGeom prst="rect">
            <a:avLst/>
          </a:prstGeom>
        </p:spPr>
      </p:pic>
    </p:spTree>
    <p:extLst>
      <p:ext uri="{BB962C8B-B14F-4D97-AF65-F5344CB8AC3E}">
        <p14:creationId xmlns:p14="http://schemas.microsoft.com/office/powerpoint/2010/main" val="21566393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u="sng" dirty="0">
                <a:solidFill>
                  <a:srgbClr val="FFFF00"/>
                </a:solidFill>
                <a:latin typeface="Arial" panose="020B0604020202020204" pitchFamily="34" charset="0"/>
                <a:cs typeface="Arial" panose="020B0604020202020204" pitchFamily="34" charset="0"/>
              </a:rPr>
              <a:t>License Plate </a:t>
            </a:r>
            <a:r>
              <a:rPr lang="en-US" b="1" u="sng" dirty="0" smtClean="0">
                <a:solidFill>
                  <a:srgbClr val="FFFF00"/>
                </a:solidFill>
                <a:latin typeface="Arial" panose="020B0604020202020204" pitchFamily="34" charset="0"/>
                <a:cs typeface="Arial" panose="020B0604020202020204" pitchFamily="34" charset="0"/>
              </a:rPr>
              <a:t>Recognition:- </a:t>
            </a:r>
            <a:r>
              <a:rPr lang="en-US" dirty="0"/>
              <a:t/>
            </a:r>
            <a:br>
              <a:rPr lang="en-US" dirty="0"/>
            </a:b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28492" y="1504257"/>
            <a:ext cx="4865920" cy="4120688"/>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81491" y="1504257"/>
            <a:ext cx="5611090" cy="3117272"/>
          </a:xfrm>
          <a:prstGeom prst="rect">
            <a:avLst/>
          </a:prstGeom>
        </p:spPr>
      </p:pic>
    </p:spTree>
    <p:extLst>
      <p:ext uri="{BB962C8B-B14F-4D97-AF65-F5344CB8AC3E}">
        <p14:creationId xmlns:p14="http://schemas.microsoft.com/office/powerpoint/2010/main" val="11659068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u="sng" dirty="0">
                <a:solidFill>
                  <a:srgbClr val="FFFF00"/>
                </a:solidFill>
                <a:latin typeface="Arial" panose="020B0604020202020204" pitchFamily="34" charset="0"/>
                <a:cs typeface="Arial" panose="020B0604020202020204" pitchFamily="34" charset="0"/>
              </a:rPr>
              <a:t>Implementation of Background Subtrac</a:t>
            </a:r>
            <a:r>
              <a:rPr lang="en-US" b="1" u="sng" dirty="0">
                <a:solidFill>
                  <a:srgbClr val="FFFF00"/>
                </a:solidFill>
              </a:rPr>
              <a:t>tion</a:t>
            </a:r>
            <a:r>
              <a:rPr lang="en-US" b="1" u="sng" dirty="0">
                <a:solidFill>
                  <a:srgbClr val="FFFF00"/>
                </a:solidFill>
              </a:rPr>
              <a:t> </a:t>
            </a:r>
            <a:r>
              <a:rPr lang="en-US" b="1" u="sng" dirty="0" smtClean="0">
                <a:solidFill>
                  <a:srgbClr val="FFFF00"/>
                </a:solidFill>
              </a:rPr>
              <a:t>:-</a:t>
            </a:r>
            <a:r>
              <a:rPr lang="en-US" dirty="0"/>
              <a:t/>
            </a:r>
            <a:br>
              <a:rPr lang="en-US" dirty="0"/>
            </a:b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22889" y="1634258"/>
            <a:ext cx="4537584" cy="4591179"/>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51417" y="1634258"/>
            <a:ext cx="4350327" cy="3883295"/>
          </a:xfrm>
          <a:prstGeom prst="rect">
            <a:avLst/>
          </a:prstGeom>
        </p:spPr>
      </p:pic>
    </p:spTree>
    <p:extLst>
      <p:ext uri="{BB962C8B-B14F-4D97-AF65-F5344CB8AC3E}">
        <p14:creationId xmlns:p14="http://schemas.microsoft.com/office/powerpoint/2010/main" val="19439526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220133"/>
            <a:ext cx="9905998" cy="1371599"/>
          </a:xfrm>
        </p:spPr>
        <p:txBody>
          <a:bodyPr>
            <a:normAutofit/>
          </a:bodyPr>
          <a:lstStyle/>
          <a:p>
            <a:pPr algn="ctr"/>
            <a:r>
              <a:rPr lang="en-US" b="1" u="sng" dirty="0">
                <a:solidFill>
                  <a:schemeClr val="accent5">
                    <a:lumMod val="40000"/>
                    <a:lumOff val="60000"/>
                  </a:schemeClr>
                </a:solidFill>
              </a:rPr>
              <a:t>Research </a:t>
            </a:r>
            <a:r>
              <a:rPr lang="en-US" b="1" u="sng" dirty="0" smtClean="0">
                <a:solidFill>
                  <a:schemeClr val="accent5">
                    <a:lumMod val="40000"/>
                    <a:lumOff val="60000"/>
                  </a:schemeClr>
                </a:solidFill>
              </a:rPr>
              <a:t>BACKGROUND:</a:t>
            </a:r>
            <a:endParaRPr lang="en-US" dirty="0">
              <a:solidFill>
                <a:schemeClr val="accent5">
                  <a:lumMod val="40000"/>
                  <a:lumOff val="60000"/>
                </a:schemeClr>
              </a:solidFill>
            </a:endParaRPr>
          </a:p>
        </p:txBody>
      </p:sp>
      <p:sp>
        <p:nvSpPr>
          <p:cNvPr id="3" name="Content Placeholder 2"/>
          <p:cNvSpPr>
            <a:spLocks noGrp="1"/>
          </p:cNvSpPr>
          <p:nvPr>
            <p:ph idx="1"/>
          </p:nvPr>
        </p:nvSpPr>
        <p:spPr>
          <a:xfrm>
            <a:off x="1141413" y="1591732"/>
            <a:ext cx="9905999" cy="4809067"/>
          </a:xfrm>
        </p:spPr>
        <p:txBody>
          <a:bodyPr>
            <a:normAutofit/>
          </a:bodyPr>
          <a:lstStyle/>
          <a:p>
            <a:pPr lvl="0"/>
            <a:r>
              <a:rPr lang="en-US" sz="6000" b="1" dirty="0">
                <a:solidFill>
                  <a:srgbClr val="FFFF00"/>
                </a:solidFill>
              </a:rPr>
              <a:t>Accident Information</a:t>
            </a:r>
            <a:r>
              <a:rPr lang="en-US" sz="6000" b="1" dirty="0" smtClean="0"/>
              <a:t>:-</a:t>
            </a:r>
          </a:p>
          <a:p>
            <a:pPr marL="0" lvl="0" indent="0">
              <a:buNone/>
            </a:pPr>
            <a:r>
              <a:rPr lang="en-US" sz="2800" b="1" dirty="0" smtClean="0"/>
              <a:t> </a:t>
            </a:r>
            <a:r>
              <a:rPr lang="en-US" sz="2800" dirty="0"/>
              <a:t>Accident based software or the data collecting information is </a:t>
            </a:r>
            <a:r>
              <a:rPr lang="en-US" sz="2800" dirty="0" smtClean="0"/>
              <a:t>About </a:t>
            </a:r>
            <a:r>
              <a:rPr lang="en-US" sz="2800" dirty="0"/>
              <a:t>where the accident happened or where the accident took place about </a:t>
            </a:r>
            <a:r>
              <a:rPr lang="en-US" sz="2800" dirty="0" smtClean="0"/>
              <a:t>the </a:t>
            </a:r>
            <a:r>
              <a:rPr lang="en-US" sz="2800" dirty="0"/>
              <a:t>location tracking through Google map. The accident conditions how it happens with route map and description, vehicle's crashing  information, injured passenger, injured and death number, reason behind accident </a:t>
            </a:r>
            <a:r>
              <a:rPr lang="en-US" sz="2800" dirty="0" smtClean="0"/>
              <a:t>etc.</a:t>
            </a:r>
          </a:p>
        </p:txBody>
      </p:sp>
    </p:spTree>
    <p:extLst>
      <p:ext uri="{BB962C8B-B14F-4D97-AF65-F5344CB8AC3E}">
        <p14:creationId xmlns:p14="http://schemas.microsoft.com/office/powerpoint/2010/main" val="37440084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2" y="277091"/>
            <a:ext cx="9905999" cy="1819997"/>
          </a:xfrm>
        </p:spPr>
        <p:txBody>
          <a:bodyPr>
            <a:normAutofit fontScale="90000"/>
          </a:bodyPr>
          <a:lstStyle/>
          <a:p>
            <a:r>
              <a:rPr lang="en-US" b="1" u="sng" dirty="0">
                <a:solidFill>
                  <a:srgbClr val="FFFF00"/>
                </a:solidFill>
                <a:latin typeface="Arial" panose="020B0604020202020204" pitchFamily="34" charset="0"/>
                <a:cs typeface="Arial" panose="020B0604020202020204" pitchFamily="34" charset="0"/>
              </a:rPr>
              <a:t>Implementation of License Plate Recognition</a:t>
            </a:r>
            <a:r>
              <a:rPr lang="en-US" u="sng" dirty="0">
                <a:solidFill>
                  <a:srgbClr val="FFFF00"/>
                </a:solidFill>
                <a:latin typeface="Arial" panose="020B0604020202020204" pitchFamily="34" charset="0"/>
                <a:cs typeface="Arial" panose="020B0604020202020204" pitchFamily="34" charset="0"/>
              </a:rPr>
              <a:t> </a:t>
            </a:r>
            <a:r>
              <a:rPr lang="en-US" u="sng" dirty="0" smtClean="0">
                <a:solidFill>
                  <a:srgbClr val="FFFF00"/>
                </a:solidFill>
                <a:latin typeface="Arial" panose="020B0604020202020204" pitchFamily="34" charset="0"/>
                <a:cs typeface="Arial" panose="020B0604020202020204" pitchFamily="34" charset="0"/>
              </a:rPr>
              <a:t>:-</a:t>
            </a:r>
            <a:r>
              <a:rPr lang="en-US" dirty="0"/>
              <a:t/>
            </a:r>
            <a:br>
              <a:rPr lang="en-US" dirty="0"/>
            </a:br>
            <a:r>
              <a:rPr lang="en-US" dirty="0"/>
              <a:t/>
            </a:r>
            <a:br>
              <a:rPr lang="en-US" dirty="0"/>
            </a:b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41412" y="1305146"/>
            <a:ext cx="5087472" cy="4707726"/>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21809" y="1305146"/>
            <a:ext cx="3486637" cy="4620270"/>
          </a:xfrm>
          <a:prstGeom prst="rect">
            <a:avLst/>
          </a:prstGeom>
        </p:spPr>
      </p:pic>
    </p:spTree>
    <p:extLst>
      <p:ext uri="{BB962C8B-B14F-4D97-AF65-F5344CB8AC3E}">
        <p14:creationId xmlns:p14="http://schemas.microsoft.com/office/powerpoint/2010/main" val="14414337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lgn="ctr">
              <a:buNone/>
            </a:pPr>
            <a:r>
              <a:rPr lang="en-US" dirty="0" smtClean="0"/>
              <a:t>    </a:t>
            </a:r>
            <a:r>
              <a:rPr lang="en-US" sz="7200" i="1" dirty="0" smtClean="0">
                <a:solidFill>
                  <a:schemeClr val="accent1">
                    <a:lumMod val="60000"/>
                    <a:lumOff val="40000"/>
                  </a:schemeClr>
                </a:solidFill>
                <a:latin typeface="Clarendon Blk BT" panose="02040905050505020204" pitchFamily="18" charset="0"/>
              </a:rPr>
              <a:t>THANK YOU</a:t>
            </a:r>
            <a:endParaRPr lang="en-US" sz="7200" i="1" dirty="0">
              <a:solidFill>
                <a:schemeClr val="accent1">
                  <a:lumMod val="60000"/>
                  <a:lumOff val="40000"/>
                </a:schemeClr>
              </a:solidFill>
              <a:latin typeface="Clarendon Blk BT" panose="02040905050505020204" pitchFamily="18" charset="0"/>
            </a:endParaRPr>
          </a:p>
        </p:txBody>
      </p:sp>
    </p:spTree>
    <p:extLst>
      <p:ext uri="{BB962C8B-B14F-4D97-AF65-F5344CB8AC3E}">
        <p14:creationId xmlns:p14="http://schemas.microsoft.com/office/powerpoint/2010/main" val="8335409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FFFF00"/>
                </a:solidFill>
              </a:rPr>
              <a:t>Vehicle Detection with through CCTV Footage(Neural Network):-</a:t>
            </a:r>
            <a:endParaRPr lang="en-US" dirty="0">
              <a:solidFill>
                <a:srgbClr val="FFFF00"/>
              </a:solidFill>
            </a:endParaRPr>
          </a:p>
        </p:txBody>
      </p:sp>
      <p:sp>
        <p:nvSpPr>
          <p:cNvPr id="3" name="Content Placeholder 2"/>
          <p:cNvSpPr>
            <a:spLocks noGrp="1"/>
          </p:cNvSpPr>
          <p:nvPr>
            <p:ph idx="1"/>
          </p:nvPr>
        </p:nvSpPr>
        <p:spPr/>
        <p:txBody>
          <a:bodyPr>
            <a:normAutofit/>
          </a:bodyPr>
          <a:lstStyle/>
          <a:p>
            <a:r>
              <a:rPr lang="en-US" sz="3200" dirty="0" smtClean="0"/>
              <a:t>How </a:t>
            </a:r>
            <a:r>
              <a:rPr lang="en-US" sz="3200" dirty="0"/>
              <a:t>many vehicles are passing every day and how they over crossing one with on another. Maintaining the road lane detection either or not any police traffic controller or the admins can easily watch that through monitoring through CCTV footage.</a:t>
            </a:r>
          </a:p>
          <a:p>
            <a:pPr marL="0" indent="0">
              <a:buNone/>
            </a:pPr>
            <a:endParaRPr lang="en-US" sz="3200" dirty="0"/>
          </a:p>
        </p:txBody>
      </p:sp>
    </p:spTree>
    <p:extLst>
      <p:ext uri="{BB962C8B-B14F-4D97-AF65-F5344CB8AC3E}">
        <p14:creationId xmlns:p14="http://schemas.microsoft.com/office/powerpoint/2010/main" val="24961157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FFFF00"/>
                </a:solidFill>
              </a:rPr>
              <a:t>License Detect Through CCTV Footage(Neural Network</a:t>
            </a:r>
            <a:r>
              <a:rPr lang="en-US" b="1" dirty="0"/>
              <a:t>):-</a:t>
            </a:r>
            <a:endParaRPr lang="en-US" dirty="0"/>
          </a:p>
        </p:txBody>
      </p:sp>
      <p:sp>
        <p:nvSpPr>
          <p:cNvPr id="3" name="Content Placeholder 2"/>
          <p:cNvSpPr>
            <a:spLocks noGrp="1"/>
          </p:cNvSpPr>
          <p:nvPr>
            <p:ph idx="1"/>
          </p:nvPr>
        </p:nvSpPr>
        <p:spPr/>
        <p:txBody>
          <a:bodyPr>
            <a:normAutofit/>
          </a:bodyPr>
          <a:lstStyle/>
          <a:p>
            <a:r>
              <a:rPr lang="en-US" sz="3600" dirty="0" smtClean="0"/>
              <a:t>which </a:t>
            </a:r>
            <a:r>
              <a:rPr lang="en-US" sz="3600" dirty="0"/>
              <a:t>vehicle’s are crashed with each other and how many vehicle’s over there and their license number plate detection through wireless device through mobile phone or alarming systems alert we will show in our project.</a:t>
            </a:r>
          </a:p>
          <a:p>
            <a:endParaRPr lang="en-US" sz="3600" dirty="0"/>
          </a:p>
        </p:txBody>
      </p:sp>
    </p:spTree>
    <p:extLst>
      <p:ext uri="{BB962C8B-B14F-4D97-AF65-F5344CB8AC3E}">
        <p14:creationId xmlns:p14="http://schemas.microsoft.com/office/powerpoint/2010/main" val="27216560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FFFF00"/>
                </a:solidFill>
              </a:rPr>
              <a:t>Warning Collision systems(Neural Network</a:t>
            </a:r>
            <a:r>
              <a:rPr lang="en-US" b="1" dirty="0"/>
              <a:t>):-</a:t>
            </a:r>
            <a:endParaRPr lang="en-US" dirty="0"/>
          </a:p>
        </p:txBody>
      </p:sp>
      <p:sp>
        <p:nvSpPr>
          <p:cNvPr id="3" name="Content Placeholder 2"/>
          <p:cNvSpPr>
            <a:spLocks noGrp="1"/>
          </p:cNvSpPr>
          <p:nvPr>
            <p:ph idx="1"/>
          </p:nvPr>
        </p:nvSpPr>
        <p:spPr/>
        <p:txBody>
          <a:bodyPr>
            <a:normAutofit/>
          </a:bodyPr>
          <a:lstStyle/>
          <a:p>
            <a:r>
              <a:rPr lang="en-US" sz="3200" dirty="0" smtClean="0"/>
              <a:t>Over </a:t>
            </a:r>
            <a:r>
              <a:rPr lang="en-US" sz="3200" dirty="0"/>
              <a:t>excessive horn or traffic jam like much more vehicles in one place are quite pathetic so for road safety traffic police, or In police systems easily you can check where the collision happens and reduce it urgently through software</a:t>
            </a:r>
          </a:p>
        </p:txBody>
      </p:sp>
    </p:spTree>
    <p:extLst>
      <p:ext uri="{BB962C8B-B14F-4D97-AF65-F5344CB8AC3E}">
        <p14:creationId xmlns:p14="http://schemas.microsoft.com/office/powerpoint/2010/main" val="26814805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55146" y="2556934"/>
            <a:ext cx="9905999" cy="3183466"/>
          </a:xfrm>
        </p:spPr>
        <p:txBody>
          <a:bodyPr>
            <a:normAutofit/>
          </a:bodyPr>
          <a:lstStyle/>
          <a:p>
            <a:pPr marL="0" indent="0" algn="ctr">
              <a:buNone/>
            </a:pPr>
            <a:r>
              <a:rPr lang="en-US" sz="7200" dirty="0" smtClean="0">
                <a:solidFill>
                  <a:srgbClr val="FFFF00"/>
                </a:solidFill>
              </a:rPr>
              <a:t>WEBSITE DESIGNED :</a:t>
            </a:r>
            <a:endParaRPr lang="en-US" sz="7200" dirty="0">
              <a:solidFill>
                <a:srgbClr val="FFFF00"/>
              </a:solidFill>
            </a:endParaRPr>
          </a:p>
        </p:txBody>
      </p:sp>
    </p:spTree>
    <p:extLst>
      <p:ext uri="{BB962C8B-B14F-4D97-AF65-F5344CB8AC3E}">
        <p14:creationId xmlns:p14="http://schemas.microsoft.com/office/powerpoint/2010/main" val="12549494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1529991" y="776288"/>
            <a:ext cx="9662941" cy="5167312"/>
          </a:xfrm>
          <a:prstGeom prst="rect">
            <a:avLst/>
          </a:prstGeom>
        </p:spPr>
      </p:pic>
    </p:spTree>
    <p:extLst>
      <p:ext uri="{BB962C8B-B14F-4D97-AF65-F5344CB8AC3E}">
        <p14:creationId xmlns:p14="http://schemas.microsoft.com/office/powerpoint/2010/main" val="1695746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00242" y="268286"/>
            <a:ext cx="5396335" cy="3182620"/>
          </a:xfrm>
          <a:prstGeom prst="rect">
            <a:avLst/>
          </a:prstGeom>
          <a:noFill/>
        </p:spPr>
      </p:pic>
      <p:pic>
        <p:nvPicPr>
          <p:cNvPr id="5" name="Picture 4"/>
          <p:cNvPicPr/>
          <p:nvPr/>
        </p:nvPicPr>
        <p:blipFill>
          <a:blip r:embed="rId3">
            <a:extLst>
              <a:ext uri="{28A0092B-C50C-407E-A947-70E740481C1C}">
                <a14:useLocalDpi xmlns:a14="http://schemas.microsoft.com/office/drawing/2010/main" val="0"/>
              </a:ext>
            </a:extLst>
          </a:blip>
          <a:srcRect/>
          <a:stretch>
            <a:fillRect/>
          </a:stretch>
        </p:blipFill>
        <p:spPr bwMode="auto">
          <a:xfrm>
            <a:off x="5822843" y="268286"/>
            <a:ext cx="5998845" cy="3182620"/>
          </a:xfrm>
          <a:prstGeom prst="rect">
            <a:avLst/>
          </a:prstGeom>
          <a:noFill/>
        </p:spPr>
      </p:pic>
      <p:pic>
        <p:nvPicPr>
          <p:cNvPr id="6" name="Picture 5"/>
          <p:cNvPicPr/>
          <p:nvPr/>
        </p:nvPicPr>
        <p:blipFill>
          <a:blip r:embed="rId4">
            <a:extLst>
              <a:ext uri="{28A0092B-C50C-407E-A947-70E740481C1C}">
                <a14:useLocalDpi xmlns:a14="http://schemas.microsoft.com/office/drawing/2010/main" val="0"/>
              </a:ext>
            </a:extLst>
          </a:blip>
          <a:srcRect/>
          <a:stretch>
            <a:fillRect/>
          </a:stretch>
        </p:blipFill>
        <p:spPr bwMode="auto">
          <a:xfrm>
            <a:off x="188917" y="3685850"/>
            <a:ext cx="5407660" cy="2847340"/>
          </a:xfrm>
          <a:prstGeom prst="rect">
            <a:avLst/>
          </a:prstGeom>
          <a:noFill/>
        </p:spPr>
      </p:pic>
      <p:pic>
        <p:nvPicPr>
          <p:cNvPr id="7" name="Content Placeholder 3"/>
          <p:cNvPicPr/>
          <p:nvPr/>
        </p:nvPicPr>
        <p:blipFill>
          <a:blip r:embed="rId5" cstate="print">
            <a:extLst>
              <a:ext uri="{28A0092B-C50C-407E-A947-70E740481C1C}">
                <a14:useLocalDpi xmlns:a14="http://schemas.microsoft.com/office/drawing/2010/main" val="0"/>
              </a:ext>
            </a:extLst>
          </a:blip>
          <a:stretch>
            <a:fillRect/>
          </a:stretch>
        </p:blipFill>
        <p:spPr>
          <a:xfrm>
            <a:off x="5822842" y="3685850"/>
            <a:ext cx="5998845" cy="2847340"/>
          </a:xfrm>
          <a:prstGeom prst="rect">
            <a:avLst/>
          </a:prstGeom>
        </p:spPr>
      </p:pic>
    </p:spTree>
    <p:extLst>
      <p:ext uri="{BB962C8B-B14F-4D97-AF65-F5344CB8AC3E}">
        <p14:creationId xmlns:p14="http://schemas.microsoft.com/office/powerpoint/2010/main" val="25367531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solidFill>
                  <a:srgbClr val="FFFF00"/>
                </a:solidFill>
              </a:rPr>
              <a:t>Automatic signal alert/Vehicle alert on a curve/ HILLY road</a:t>
            </a:r>
            <a:r>
              <a:rPr lang="en-US" dirty="0"/>
              <a:t>:</a:t>
            </a:r>
            <a:br>
              <a:rPr lang="en-US" dirty="0"/>
            </a:br>
            <a:endParaRPr lang="en-US" dirty="0"/>
          </a:p>
        </p:txBody>
      </p:sp>
      <p:sp>
        <p:nvSpPr>
          <p:cNvPr id="3" name="Content Placeholder 2"/>
          <p:cNvSpPr>
            <a:spLocks noGrp="1"/>
          </p:cNvSpPr>
          <p:nvPr>
            <p:ph idx="1"/>
          </p:nvPr>
        </p:nvSpPr>
        <p:spPr/>
        <p:txBody>
          <a:bodyPr/>
          <a:lstStyle/>
          <a:p>
            <a:r>
              <a:rPr lang="en-US" dirty="0"/>
              <a:t>Our system </a:t>
            </a:r>
            <a:r>
              <a:rPr lang="en-US" dirty="0" smtClean="0"/>
              <a:t>will use </a:t>
            </a:r>
            <a:r>
              <a:rPr lang="en-US" dirty="0"/>
              <a:t>sensors to detect any vehicles reaching hair pin </a:t>
            </a:r>
            <a:r>
              <a:rPr lang="en-US" dirty="0" smtClean="0"/>
              <a:t>bend ( curve ) </a:t>
            </a:r>
            <a:r>
              <a:rPr lang="en-US" dirty="0"/>
              <a:t>and alerts immediately on other side vehicles by red signal and also producing alert sound. If hair pin bend road is clear green signal is produced. Thus this system provides safety for drivers to prevent hill side accidents and ride safely in hill side roads.</a:t>
            </a:r>
          </a:p>
        </p:txBody>
      </p:sp>
    </p:spTree>
    <p:extLst>
      <p:ext uri="{BB962C8B-B14F-4D97-AF65-F5344CB8AC3E}">
        <p14:creationId xmlns:p14="http://schemas.microsoft.com/office/powerpoint/2010/main" val="278374011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252C36"/>
      </a:dk2>
      <a:lt2>
        <a:srgbClr val="7C96A3"/>
      </a:lt2>
      <a:accent1>
        <a:srgbClr val="4FD093"/>
      </a:accent1>
      <a:accent2>
        <a:srgbClr val="54BCDF"/>
      </a:accent2>
      <a:accent3>
        <a:srgbClr val="A262D0"/>
      </a:accent3>
      <a:accent4>
        <a:srgbClr val="D7537B"/>
      </a:accent4>
      <a:accent5>
        <a:srgbClr val="E78045"/>
      </a:accent5>
      <a:accent6>
        <a:srgbClr val="84C350"/>
      </a:accent6>
      <a:hlink>
        <a:srgbClr val="22FFFF"/>
      </a:hlink>
      <a:folHlink>
        <a:srgbClr val="9BF3FD"/>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40000"/>
              </a:schemeClr>
            </a:gs>
            <a:gs pos="100000">
              <a:schemeClr val="phClr">
                <a:shade val="92000"/>
                <a:hueMod val="104000"/>
                <a:satMod val="140000"/>
                <a:lumMod val="48000"/>
              </a:schemeClr>
            </a:gs>
          </a:gsLst>
          <a:lin ang="5040000" scaled="0"/>
        </a:gradFill>
        <a:blipFill>
          <a:blip xmlns:r="http://schemas.openxmlformats.org/officeDocument/2006/relationships" r:embed="rId1">
            <a:duotone>
              <a:schemeClr val="phClr">
                <a:shade val="48000"/>
                <a:hueMod val="106000"/>
                <a:satMod val="140000"/>
                <a:lumMod val="42000"/>
              </a:schemeClr>
              <a:schemeClr val="phClr">
                <a:tint val="98000"/>
                <a:hueMod val="92000"/>
                <a:satMod val="220000"/>
                <a:lumMod val="9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142578CA-DEC9-49C3-80AF-C113973CC9A9}"/>
    </a:ext>
  </a:extLst>
</a:theme>
</file>

<file path=docProps/app.xml><?xml version="1.0" encoding="utf-8"?>
<Properties xmlns="http://schemas.openxmlformats.org/officeDocument/2006/extended-properties" xmlns:vt="http://schemas.openxmlformats.org/officeDocument/2006/docPropsVTypes">
  <Template>TM04033919[[fn=Circuit]]</Template>
  <TotalTime>99</TotalTime>
  <Words>592</Words>
  <Application>Microsoft Office PowerPoint</Application>
  <PresentationFormat>Widescreen</PresentationFormat>
  <Paragraphs>35</Paragraphs>
  <Slides>21</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21</vt:i4>
      </vt:variant>
    </vt:vector>
  </HeadingPairs>
  <TitlesOfParts>
    <vt:vector size="29" baseType="lpstr">
      <vt:lpstr>Arial</vt:lpstr>
      <vt:lpstr>Bahnschrift SemiBold</vt:lpstr>
      <vt:lpstr>Clarendon Blk BT</vt:lpstr>
      <vt:lpstr>Segoe UI Black</vt:lpstr>
      <vt:lpstr>Trebuchet MS</vt:lpstr>
      <vt:lpstr>Tw Cen MT</vt:lpstr>
      <vt:lpstr>Wingdings</vt:lpstr>
      <vt:lpstr>Circuit</vt:lpstr>
      <vt:lpstr>ROAD TRANSPORTATION MANAGEMENT SYSTEM</vt:lpstr>
      <vt:lpstr>Research BACKGROUND:</vt:lpstr>
      <vt:lpstr>Vehicle Detection with through CCTV Footage(Neural Network):-</vt:lpstr>
      <vt:lpstr>License Detect Through CCTV Footage(Neural Network):-</vt:lpstr>
      <vt:lpstr>Warning Collision systems(Neural Network):-</vt:lpstr>
      <vt:lpstr>PowerPoint Presentation</vt:lpstr>
      <vt:lpstr>PowerPoint Presentation</vt:lpstr>
      <vt:lpstr>PowerPoint Presentation</vt:lpstr>
      <vt:lpstr>Automatic signal alert/Vehicle alert on a curve/ HILLY road: </vt:lpstr>
      <vt:lpstr>PowerPoint Presentation</vt:lpstr>
      <vt:lpstr>  Real Time Multiple Object Detection:  YOLO WITH Opencv :</vt:lpstr>
      <vt:lpstr>What is the YOU ONLY SEE ONCE (YOLO) object detector?  </vt:lpstr>
      <vt:lpstr>Real-Time Detection PICTURE : </vt:lpstr>
      <vt:lpstr>Vehicle number plate Detection:-</vt:lpstr>
      <vt:lpstr>Introduction:-   </vt:lpstr>
      <vt:lpstr>Related Work :- </vt:lpstr>
      <vt:lpstr>The Proposed System :-  </vt:lpstr>
      <vt:lpstr>License Plate Recognition:-  </vt:lpstr>
      <vt:lpstr>Implementation of Background Subtraction :- </vt:lpstr>
      <vt:lpstr>Implementation of License Plate Recognition :-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ROAD TRANSPORTATION MANAGEMENT SYSTEM</dc:title>
  <dc:creator>LAB-608</dc:creator>
  <cp:lastModifiedBy>rakib</cp:lastModifiedBy>
  <cp:revision>11</cp:revision>
  <dcterms:created xsi:type="dcterms:W3CDTF">2020-02-18T19:34:04Z</dcterms:created>
  <dcterms:modified xsi:type="dcterms:W3CDTF">2020-02-25T07:57:10Z</dcterms:modified>
</cp:coreProperties>
</file>